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38" autoAdjust="0"/>
  </p:normalViewPr>
  <p:slideViewPr>
    <p:cSldViewPr>
      <p:cViewPr varScale="1">
        <p:scale>
          <a:sx n="86" d="100"/>
          <a:sy n="86" d="100"/>
        </p:scale>
        <p:origin x="-582" y="-90"/>
      </p:cViewPr>
      <p:guideLst>
        <p:guide orient="horz" pos="2160"/>
        <p:guide pos="2880"/>
      </p:guideLst>
    </p:cSldViewPr>
  </p:slideViewPr>
  <p:outlineViewPr>
    <p:cViewPr>
      <p:scale>
        <a:sx n="33" d="100"/>
        <a:sy n="33" d="100"/>
      </p:scale>
      <p:origin x="0" y="531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64F32C-D507-47B4-9F82-4BE72BB43E3F}" type="datetimeFigureOut">
              <a:rPr lang="en-US" smtClean="0"/>
              <a:t>12/22/2012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3F472-9B85-4CEA-A18E-2B445854890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02A288D-4073-4FC1-886C-4C6D63AE1991}" type="datetime1">
              <a:rPr lang="en-US" smtClean="0"/>
              <a:t>12/22/2012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7AAFF2F-4C5E-4DD6-83B7-4092C903248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A39D68-F0F1-4951-A5CB-46A5EEB1C145}" type="datetime1">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AFF2F-4C5E-4DD6-83B7-4092C90324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E501DA-FA36-4580-A989-6CB25C7CE848}" type="datetime1">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AFF2F-4C5E-4DD6-83B7-4092C90324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B19A423-A60F-4D2B-9890-8DC6FF90CBBE}" type="datetime1">
              <a:rPr lang="en-US" smtClean="0"/>
              <a:t>12/22/2012</a:t>
            </a:fld>
            <a:endParaRPr lang="en-US"/>
          </a:p>
        </p:txBody>
      </p:sp>
      <p:sp>
        <p:nvSpPr>
          <p:cNvPr id="9" name="Slide Number Placeholder 8"/>
          <p:cNvSpPr>
            <a:spLocks noGrp="1"/>
          </p:cNvSpPr>
          <p:nvPr>
            <p:ph type="sldNum" sz="quarter" idx="15"/>
          </p:nvPr>
        </p:nvSpPr>
        <p:spPr/>
        <p:txBody>
          <a:bodyPr rtlCol="0"/>
          <a:lstStyle/>
          <a:p>
            <a:fld id="{37AAFF2F-4C5E-4DD6-83B7-4092C9032488}"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6584280-7DCD-48B7-988E-2FBC3D6583F6}" type="datetime1">
              <a:rPr lang="en-US" smtClean="0"/>
              <a:t>12/22/2012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7AAFF2F-4C5E-4DD6-83B7-4092C903248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D9F67B-1CB9-4AEC-BE3D-0FAE3403D30F}" type="datetime1">
              <a:rPr lang="en-US" smtClean="0"/>
              <a:t>12/22/2012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AFF2F-4C5E-4DD6-83B7-4092C9032488}"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528D637-EF34-4DDF-8600-CB01EEA2AD69}" type="datetime1">
              <a:rPr lang="en-US" smtClean="0"/>
              <a:t>12/22/2012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AAFF2F-4C5E-4DD6-83B7-4092C9032488}"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2C137EC-E5EF-471B-A635-58042B66D918}" type="datetime1">
              <a:rPr lang="en-US" smtClean="0"/>
              <a:t>12/22/2012</a:t>
            </a:fld>
            <a:endParaRPr lang="en-US"/>
          </a:p>
        </p:txBody>
      </p:sp>
      <p:sp>
        <p:nvSpPr>
          <p:cNvPr id="7" name="Slide Number Placeholder 6"/>
          <p:cNvSpPr>
            <a:spLocks noGrp="1"/>
          </p:cNvSpPr>
          <p:nvPr>
            <p:ph type="sldNum" sz="quarter" idx="11"/>
          </p:nvPr>
        </p:nvSpPr>
        <p:spPr/>
        <p:txBody>
          <a:bodyPr rtlCol="0"/>
          <a:lstStyle/>
          <a:p>
            <a:fld id="{37AAFF2F-4C5E-4DD6-83B7-4092C9032488}"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3673DC-E423-4A21-9B22-FF8933BAB846}" type="datetime1">
              <a:rPr lang="en-US" smtClean="0"/>
              <a:t>12/22/2012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AAFF2F-4C5E-4DD6-83B7-4092C90324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5898006-0EF6-457B-A476-4EDAC40E7A71}" type="datetime1">
              <a:rPr lang="en-US" smtClean="0"/>
              <a:t>12/22/2012</a:t>
            </a:fld>
            <a:endParaRPr lang="en-US"/>
          </a:p>
        </p:txBody>
      </p:sp>
      <p:sp>
        <p:nvSpPr>
          <p:cNvPr id="22" name="Slide Number Placeholder 21"/>
          <p:cNvSpPr>
            <a:spLocks noGrp="1"/>
          </p:cNvSpPr>
          <p:nvPr>
            <p:ph type="sldNum" sz="quarter" idx="15"/>
          </p:nvPr>
        </p:nvSpPr>
        <p:spPr/>
        <p:txBody>
          <a:bodyPr rtlCol="0"/>
          <a:lstStyle/>
          <a:p>
            <a:fld id="{37AAFF2F-4C5E-4DD6-83B7-4092C9032488}"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1605E83-6FC4-4F52-92A5-49B921E712EB}" type="datetime1">
              <a:rPr lang="en-US" smtClean="0"/>
              <a:t>12/22/2012</a:t>
            </a:fld>
            <a:endParaRPr lang="en-US"/>
          </a:p>
        </p:txBody>
      </p:sp>
      <p:sp>
        <p:nvSpPr>
          <p:cNvPr id="18" name="Slide Number Placeholder 17"/>
          <p:cNvSpPr>
            <a:spLocks noGrp="1"/>
          </p:cNvSpPr>
          <p:nvPr>
            <p:ph type="sldNum" sz="quarter" idx="11"/>
          </p:nvPr>
        </p:nvSpPr>
        <p:spPr/>
        <p:txBody>
          <a:bodyPr rtlCol="0"/>
          <a:lstStyle/>
          <a:p>
            <a:fld id="{37AAFF2F-4C5E-4DD6-83B7-4092C9032488}"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6752BF8-39D8-4871-BCEA-CA792CE2E8D9}" type="datetime1">
              <a:rPr lang="en-US" smtClean="0"/>
              <a:t>12/22/2012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7AAFF2F-4C5E-4DD6-83B7-4092C90324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a:buFontTx/>
              <a:buNone/>
            </a:pPr>
            <a:r>
              <a:rPr lang="fa-IR" dirty="0" smtClean="0"/>
              <a:t>اختلالات اضطرابي</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rtl="1">
              <a:buFontTx/>
              <a:buNone/>
            </a:pPr>
            <a:r>
              <a:rPr lang="ar-SA" b="1" dirty="0" smtClean="0"/>
              <a:t>علت شناسی اختلالات اضطرابی </a:t>
            </a:r>
            <a:endParaRPr lang="en-US" dirty="0" smtClean="0"/>
          </a:p>
          <a:p>
            <a:pPr algn="r" rtl="1">
              <a:buFontTx/>
              <a:buNone/>
            </a:pPr>
            <a:r>
              <a:rPr lang="ar-SA" dirty="0" smtClean="0"/>
              <a:t>اختلالات اضطرابی دلایل مختلف فردی ، جسمانی ، روانی ، خانوادگی و ... می‌توانند داشته باشند. بنابراین یک علت مشخص واحدی برای تمام افراد شناخته می‌شود. علت بروز این اضطرابها معمولا در جریان مشاوره و روان درمانی شناخته می‌شوند و مورد بررسی قرار می‌گیرند. برخی اوقات علائم اضطرابی در نتیجه مشکلات و بیماریهای جسمانی مثل گواتر ، کم خونی و یا مصرف داروهای خاص بوجود می‌آید که معمولا در جریان درمان مورد توجه قرار می‌گیرد. </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rtl="1">
              <a:buFontTx/>
              <a:buNone/>
            </a:pPr>
            <a:r>
              <a:rPr lang="ar-SA" b="1" dirty="0" smtClean="0"/>
              <a:t>درمان اختلالات اضطرابی </a:t>
            </a:r>
            <a:endParaRPr lang="en-US" dirty="0" smtClean="0"/>
          </a:p>
          <a:p>
            <a:pPr algn="r" rtl="1">
              <a:buFontTx/>
              <a:buNone/>
            </a:pPr>
            <a:r>
              <a:rPr lang="ar-SA" dirty="0" smtClean="0"/>
              <a:t>معمولا در درمان اختلالات اضطرابی از دارو درمانی و انواع روان درمانی استفاده می‌شود. با توجه به این که در هر یک از اختلالات تاکید بیشتری روی دارو درمانی ، روان درمانی یا هر دو می‌شود</a:t>
            </a:r>
            <a:r>
              <a:rPr lang="ar-SA" dirty="0" smtClean="0"/>
              <a:t>.</a:t>
            </a:r>
            <a:endParaRPr lang="fa-IR" dirty="0" smtClean="0"/>
          </a:p>
          <a:p>
            <a:pPr algn="r" rtl="1">
              <a:buNone/>
            </a:pPr>
            <a:r>
              <a:rPr lang="ar-SA" dirty="0" smtClean="0"/>
              <a:t>منبع: روان پرستاري2-سعيد واقعي</a:t>
            </a:r>
            <a:endParaRPr lang="en-US" dirty="0" smtClean="0"/>
          </a:p>
          <a:p>
            <a:pPr algn="r" rtl="1">
              <a:buFontTx/>
              <a:buNone/>
            </a:pP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a:buFontTx/>
              <a:buNone/>
            </a:pPr>
            <a:r>
              <a:rPr lang="ar-SA" dirty="0" smtClean="0"/>
              <a:t>اختلالات اضطرابی آن دسته از اختلالات روانی را شامل می‌شوند که مساله اضطراب نقطه مرکزی را در بین علائم اختلال بازی می‌کند. به عبارتی علائم اضطراب در این اختلالات برجستگی و اهمیت اساسی دارد. علائمی چون تپش قلب ، تغییر رنگ پوست ، احساس نگرانی ، ترس ، دلهره و ... و این اختلالات مشترک است .</a:t>
            </a:r>
            <a:endParaRPr lang="en-US" dirty="0" smtClean="0"/>
          </a:p>
          <a:p>
            <a:pPr algn="r" rtl="1">
              <a:buFontTx/>
              <a:buNone/>
            </a:pPr>
            <a:r>
              <a:rPr lang="ar-SA" b="1" dirty="0" smtClean="0"/>
              <a:t> </a:t>
            </a:r>
            <a:endParaRPr lang="en-US" dirty="0" smtClean="0"/>
          </a:p>
          <a:p>
            <a:pPr algn="r" rtl="1">
              <a:buFontTx/>
              <a:buNone/>
            </a:pPr>
            <a:r>
              <a:rPr lang="ar-SA" b="1" dirty="0" smtClean="0"/>
              <a:t>انواع اختلالات اضطرابی </a:t>
            </a:r>
            <a:endParaRPr lang="en-US" dirty="0" smtClean="0"/>
          </a:p>
          <a:p>
            <a:pPr algn="r" rtl="1">
              <a:buFontTx/>
              <a:buNone/>
            </a:pPr>
            <a:r>
              <a:rPr lang="ar-SA" dirty="0" smtClean="0"/>
              <a:t>اختلالات اضطراب انواع مختلفی از اختلالات را شامل می‌شوند: </a:t>
            </a:r>
            <a:endParaRPr lang="en-US" dirty="0" smtClean="0"/>
          </a:p>
          <a:p>
            <a:pPr algn="r">
              <a:buFontTx/>
              <a:buNone/>
            </a:pP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rtl="1">
              <a:buFontTx/>
              <a:buNone/>
            </a:pPr>
            <a:r>
              <a:rPr lang="ar-SA" b="1" dirty="0" smtClean="0"/>
              <a:t>وسواس </a:t>
            </a:r>
            <a:endParaRPr lang="en-US" dirty="0" smtClean="0"/>
          </a:p>
          <a:p>
            <a:pPr algn="r" rtl="1">
              <a:buFontTx/>
              <a:buNone/>
            </a:pPr>
            <a:r>
              <a:rPr lang="ar-SA" dirty="0" smtClean="0"/>
              <a:t>اختلال وسواس از جمله اختلالات رایج اضطرابی است. که به دو صورت فکری و عملی دیده می‌شود. در وسواس عملی تمایل و اجبار به انجام برخی رفتارها در فرد وجود دارد. بطوری که ممکن است فرد اجبار در شستن مکرر دستها ، وارسی اشیا مثل بسته بودن در ، شیر اجاق گاز ، یا انجام برخی رفتارهای دیگر داشته باشد. یک فرد وسواسی مجبور بود در پیاده رویی که راه می‌رفت موزائیک‌هایی که از روی آنها رد می‌شد، بشمارد. همچنین بیمار دیگری مجبور بود قبل از ترک منزل 20 بار دسته اجاق گاز را فشار دهد تا از بسته بودن آنها اطمینان حاصل کند. </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a:buFontTx/>
              <a:buNone/>
            </a:pPr>
            <a:r>
              <a:rPr lang="ar-SA" dirty="0" smtClean="0"/>
              <a:t>برخی از افراد مبتلا به وسواس فکری هستند. به عبارتی این افراد دارای فکرها و تصاویر ذهنی هستند که مرتب در ذهن آنها تکرار می‌شود و آنها قادر به کنترل این افکار نیستند. بیماری که مبتلا به وسواس بود. دائما با این تصویر ذهنی که عابر پیاده‌ای را با چاقو زخمی کرده است مشغله فکری داشت. این افکار و تصاویر معمولا آزار دهنده هستند و فرد از کنترل آنها احساس عجز می‌کند. این اختلال با روشهای روان درمانی و دارو درمانی قابل درمان است. </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rtl="1">
              <a:buFontTx/>
              <a:buNone/>
            </a:pPr>
            <a:r>
              <a:rPr lang="ar-SA" b="1" dirty="0" smtClean="0"/>
              <a:t>حمله هراس </a:t>
            </a:r>
            <a:endParaRPr lang="en-US" dirty="0" smtClean="0"/>
          </a:p>
          <a:p>
            <a:pPr algn="r" rtl="1">
              <a:buFontTx/>
              <a:buNone/>
            </a:pPr>
            <a:r>
              <a:rPr lang="ar-SA" dirty="0" smtClean="0"/>
              <a:t>در این اختلال فرد به یکباره علائم اضطراب مثل تپش شدید قلب ، تنفس نامنظم مثلب احساس خفگی ، لرزش ، عرق و نگرانی شدید در یک لحظه آنی تجربه می‌کند. این علائم به یکباره شروع می‌شوند و فرد به قدری دچار ترس و دلهره می‌شود که احساس می‌کند در حال مردن است. این حالت در یک لحظه شروع می‌شود و مدت زمان محدودی ادامه می‌یابد و بعد دوباره فرد به حالت عادی خود برمی‌گردد. </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rtl="1">
              <a:buFontTx/>
              <a:buNone/>
            </a:pPr>
            <a:r>
              <a:rPr lang="ar-SA" b="1" dirty="0" smtClean="0"/>
              <a:t>فوبی یا ترسهای خاص </a:t>
            </a:r>
            <a:endParaRPr lang="en-US" dirty="0" smtClean="0"/>
          </a:p>
          <a:p>
            <a:pPr algn="r">
              <a:buFontTx/>
              <a:buNone/>
            </a:pPr>
            <a:r>
              <a:rPr lang="ar-SA" dirty="0" smtClean="0"/>
              <a:t>در این دسته از اختلالات فرد از یک چیز یا موقعیت خاص ترس دارد. و تنها در مواجهه با آن چیز یا موقعیت دچار ترس می‌شود. </a:t>
            </a: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a:buFontTx/>
              <a:buNone/>
            </a:pPr>
            <a:r>
              <a:rPr lang="ar-SA" dirty="0" smtClean="0"/>
              <a:t>مثل کسی که از حیوان مثل عنکبوت یا گربه و ... می‌ترسد و علائم شدید اضطرابی را در مواجهه با آنها از خود نشان می‌دهد. برخی از این افراد حتی از دیدن تصاویر مربوط به چیزی که می‌ترسند، دچار اضطراب می‌شوند. برخی دیگر از افراد از مکانهای خاص دچار اضطراب می‌شوند مثلا وقتی در خیابان قرار می‌گیرند، یا در آسانسور یا در مکانهای مرتفع. یک بیمار از اینکه از پله‌ها بالا یا پایین برود دچار علائم شدید اضطرابی می‌شد و به هیچ وجه حاضر نبود به مکانهایی وارد شود که مستلزم بالا رفتن یا پایین رفتن از پله‌ها بود. </a:t>
            </a: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a:buFontTx/>
              <a:buNone/>
            </a:pPr>
            <a:r>
              <a:rPr lang="ar-SA" dirty="0" smtClean="0"/>
              <a:t>برخی افراد از حضور در جمع دچار ترس و اضطراب می‌شوند. این افراد از این که در مقابل جمع قرار گیرند، صحبت کنند و یا هر دیگری دچار ترس و دلهره می‌شوند. این مشکل معمولا رایج است و در میان اقشاری شناخته می‌شود که به نحوی نیاز به قرار گرفتن در جمع پیدا می‌کنند مثل دانش آموزان و دانشجویان برای ارائه کنفرانس. یک بیمار مبتلا به این نوع ترس حاضر نبود در کلاس درس حاضر شود. باز کردن در و وارد شدن داخل کلاس برای او شدیدا اضطراب‌آور بود، بطوری که در شرف ترک تحصیل بود. </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r" rtl="1">
              <a:buFontTx/>
              <a:buNone/>
            </a:pPr>
            <a:r>
              <a:rPr lang="ar-SA" b="1" dirty="0" smtClean="0"/>
              <a:t>اختلال اضطراب فراگیر </a:t>
            </a:r>
            <a:endParaRPr lang="en-US" dirty="0" smtClean="0"/>
          </a:p>
          <a:p>
            <a:pPr algn="r" rtl="1">
              <a:buFontTx/>
              <a:buNone/>
            </a:pPr>
            <a:r>
              <a:rPr lang="ar-SA" dirty="0" smtClean="0"/>
              <a:t>این نوع از اختلالات با علائم اضطراب که در طول روز وجود دارند مشخص می‌شوند. یعنی تجربه علائم اضطراب مجدد به زمان و یا شرایط معین نیست و معمولا فرد از تجربه علائم اضطراب در زمانهای مختلف رنج می‌برد. </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37AAFF2F-4C5E-4DD6-83B7-4092C9032488}" type="slidenum">
              <a:rPr lang="en-US" smtClean="0"/>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TotalTime>
  <Words>767</Words>
  <Application>Microsoft Office PowerPoint</Application>
  <PresentationFormat>On-screen Show (4:3)</PresentationFormat>
  <Paragraphs>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student</cp:lastModifiedBy>
  <cp:revision>2</cp:revision>
  <dcterms:created xsi:type="dcterms:W3CDTF">2012-12-22T07:18:31Z</dcterms:created>
  <dcterms:modified xsi:type="dcterms:W3CDTF">2012-12-22T07:22:49Z</dcterms:modified>
</cp:coreProperties>
</file>